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316" r:id="rId3"/>
    <p:sldId id="257" r:id="rId4"/>
    <p:sldId id="325" r:id="rId5"/>
    <p:sldId id="323" r:id="rId6"/>
    <p:sldId id="322" r:id="rId7"/>
    <p:sldId id="324" r:id="rId8"/>
    <p:sldId id="261" r:id="rId9"/>
    <p:sldId id="280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21" r:id="rId22"/>
    <p:sldId id="265" r:id="rId23"/>
    <p:sldId id="327" r:id="rId24"/>
    <p:sldId id="298" r:id="rId25"/>
    <p:sldId id="317" r:id="rId26"/>
    <p:sldId id="326" r:id="rId27"/>
    <p:sldId id="299" r:id="rId28"/>
    <p:sldId id="301" r:id="rId29"/>
    <p:sldId id="318" r:id="rId30"/>
    <p:sldId id="319" r:id="rId31"/>
    <p:sldId id="306" r:id="rId32"/>
    <p:sldId id="302" r:id="rId33"/>
    <p:sldId id="339" r:id="rId34"/>
    <p:sldId id="274" r:id="rId35"/>
  </p:sldIdLst>
  <p:sldSz cx="12192000" cy="6858000"/>
  <p:notesSz cx="10287000" cy="18288000"/>
  <p:embeddedFontLst>
    <p:embeddedFont>
      <p:font typeface="D2Coding" panose="020B0600000101010101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Salsa" panose="020B0600000101010101" charset="0"/>
      <p:regular r:id="rId45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3C"/>
    <a:srgbClr val="34E8EC"/>
    <a:srgbClr val="53976D"/>
    <a:srgbClr val="F25922"/>
    <a:srgbClr val="FFFFFF"/>
    <a:srgbClr val="FFB800"/>
    <a:srgbClr val="F2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02" d="100"/>
          <a:sy n="102" d="100"/>
        </p:scale>
        <p:origin x="918" y="102"/>
      </p:cViewPr>
      <p:guideLst>
        <p:guide orient="horz" pos="144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813E-0501-49F8-BB29-54828B2411AA}" type="datetimeFigureOut">
              <a:rPr lang="ko-KR" altLang="en-US" smtClean="0"/>
              <a:pPr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6F4F-6BF2-4D96-BDD3-1D194F7868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69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9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49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3.png"/><Relationship Id="rId7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68.png"/><Relationship Id="rId4" Type="http://schemas.openxmlformats.org/officeDocument/2006/relationships/image" Target="../media/image2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83.png"/><Relationship Id="rId5" Type="http://schemas.openxmlformats.org/officeDocument/2006/relationships/image" Target="../media/image73.png"/><Relationship Id="rId10" Type="http://schemas.openxmlformats.org/officeDocument/2006/relationships/image" Target="../media/image82.png"/><Relationship Id="rId4" Type="http://schemas.openxmlformats.org/officeDocument/2006/relationships/image" Target="../media/image72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1.png"/><Relationship Id="rId5" Type="http://schemas.openxmlformats.org/officeDocument/2006/relationships/image" Target="../media/image73.png"/><Relationship Id="rId10" Type="http://schemas.openxmlformats.org/officeDocument/2006/relationships/image" Target="../media/image63.png"/><Relationship Id="rId4" Type="http://schemas.openxmlformats.org/officeDocument/2006/relationships/image" Target="../media/image72.png"/><Relationship Id="rId9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4.png"/><Relationship Id="rId5" Type="http://schemas.openxmlformats.org/officeDocument/2006/relationships/image" Target="../media/image73.png"/><Relationship Id="rId10" Type="http://schemas.openxmlformats.org/officeDocument/2006/relationships/image" Target="../media/image93.png"/><Relationship Id="rId4" Type="http://schemas.openxmlformats.org/officeDocument/2006/relationships/image" Target="../media/image72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67.png"/><Relationship Id="rId4" Type="http://schemas.openxmlformats.org/officeDocument/2006/relationships/image" Target="../media/image72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99.png"/><Relationship Id="rId5" Type="http://schemas.openxmlformats.org/officeDocument/2006/relationships/image" Target="../media/image73.png"/><Relationship Id="rId10" Type="http://schemas.openxmlformats.org/officeDocument/2006/relationships/image" Target="../media/image98.png"/><Relationship Id="rId4" Type="http://schemas.openxmlformats.org/officeDocument/2006/relationships/image" Target="../media/image72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34.png"/><Relationship Id="rId7" Type="http://schemas.openxmlformats.org/officeDocument/2006/relationships/image" Target="../media/image1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.png"/><Relationship Id="rId5" Type="http://schemas.openxmlformats.org/officeDocument/2006/relationships/image" Target="../media/image25.jpe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9746" y="2218141"/>
            <a:ext cx="106325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592" y="2564556"/>
            <a:ext cx="41044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endParaRPr lang="en-US" sz="2000" kern="0" spc="67" dirty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A</a:t>
            </a:r>
            <a:r>
              <a:rPr lang="en-US" sz="2000" kern="0" spc="67" dirty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 </a:t>
            </a:r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Team!!</a:t>
            </a:r>
            <a:endParaRPr 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05" y="1459394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75" y="949736"/>
            <a:ext cx="3125251" cy="1344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362" y="6136505"/>
            <a:ext cx="1768443" cy="30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Main Page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BootStrap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메인화면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196852"/>
            <a:ext cx="4163532" cy="369332"/>
            <a:chOff x="848084" y="2936813"/>
            <a:chExt cx="416353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NavBar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이용하여 각 페이지 이동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3988524"/>
            <a:ext cx="4159136" cy="369332"/>
            <a:chOff x="848084" y="2362200"/>
            <a:chExt cx="415913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주요 기능 소개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9" y="381436"/>
            <a:ext cx="5947829" cy="5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2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로그인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 </a:t>
            </a: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보호자 로그인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보호자 로그인 폼 구성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196852"/>
            <a:ext cx="4163532" cy="369332"/>
            <a:chOff x="848084" y="2936813"/>
            <a:chExt cx="4163532" cy="369332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JavaScript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를 사용하여 창 전환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3988524"/>
            <a:ext cx="4159136" cy="646331"/>
            <a:chOff x="848084" y="2362200"/>
            <a:chExt cx="4159136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로그인 버튼 클릭 시 데이터를 서버로 전송하여 로그인 시도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872" y="796383"/>
            <a:ext cx="6063218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2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회원가입 유효성 검사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보호자 회원가입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각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입력필드에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대한 유효성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입력란이 변경될 때 실시간으로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499990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최종 유효성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30" y="703044"/>
            <a:ext cx="5409544" cy="52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환자 회원가입 유효성 검사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보호자 회원가입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Ajax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사용하여 이메일 중복 검사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비밀번호 확인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JavaScript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구현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499990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다음주소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사용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31" y="441010"/>
            <a:ext cx="6319423" cy="44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질문 게시판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</a:t>
            </a:r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카테고리 문의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제목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작성자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내용으로 검색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1737" cy="369332"/>
            <a:chOff x="848084" y="2936813"/>
            <a:chExt cx="453173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1059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카테고리 태그로 관련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질문선택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3516584"/>
            <a:ext cx="4163532" cy="369332"/>
            <a:chOff x="848084" y="2936813"/>
            <a:chExt cx="416353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91" y="736843"/>
            <a:ext cx="5982663" cy="46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29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Development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504" y="1701726"/>
            <a:ext cx="8811855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Information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5999" y="4098796"/>
            <a:ext cx="1800000" cy="1800000"/>
            <a:chOff x="4815068" y="3048000"/>
            <a:chExt cx="1800000" cy="180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5068" y="3048000"/>
              <a:ext cx="1800000" cy="1800000"/>
            </a:xfrm>
            <a:prstGeom prst="roundRect">
              <a:avLst>
                <a:gd name="adj" fmla="val 11743"/>
              </a:avLst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5068" y="3444618"/>
              <a:ext cx="1800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Health</a:t>
              </a:r>
              <a:b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</a:br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Keeper</a:t>
              </a:r>
              <a:endParaRPr lang="en-US" altLang="ko-KR" sz="2800" dirty="0">
                <a:solidFill>
                  <a:schemeClr val="bg1"/>
                </a:solidFill>
                <a:latin typeface="Salsa" panose="02000503060000020004" pitchFamily="2" charset="0"/>
                <a:ea typeface="D2Coding" panose="020B0609020101020101" pitchFamily="49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2540" y="2127007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발생</a:t>
            </a:r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신고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2890" y="5898796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고객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60241" y="3909314"/>
            <a:ext cx="1872045" cy="1089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9924809">
            <a:off x="6916028" y="4206686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이상 확인</a:t>
            </a:r>
            <a:endParaRPr lang="ko-KR" altLang="en-US" sz="1600" b="1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1808719">
            <a:off x="3169758" y="41096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실시간 감지</a:t>
            </a:r>
            <a:endParaRPr lang="ko-KR" altLang="en-US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9924809">
            <a:off x="7254794" y="46487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없음 확인</a:t>
            </a:r>
            <a:endParaRPr lang="ko-KR" altLang="en-US" sz="1600" b="1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052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5" y="2980361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76" y="4972467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126" y="1098622"/>
            <a:ext cx="2497856" cy="462589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7131939" y="3961210"/>
            <a:ext cx="1924606" cy="1037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201580" y="4094198"/>
            <a:ext cx="1909466" cy="1086020"/>
          </a:xfrm>
          <a:prstGeom prst="straightConnector1">
            <a:avLst/>
          </a:prstGeom>
          <a:ln>
            <a:solidFill>
              <a:srgbClr val="0B59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043" y="257666"/>
            <a:ext cx="1887703" cy="1823559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H="1" flipV="1">
            <a:off x="5663952" y="1700808"/>
            <a:ext cx="367240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12" y="1790485"/>
            <a:ext cx="2137677" cy="20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8" y="970237"/>
            <a:ext cx="6979735" cy="5009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8" y="4163613"/>
            <a:ext cx="4267212" cy="2438407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Schematic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49772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37741" y="412141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라즈베리파이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2284" y="398721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온도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8089" y="2421378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가속도센서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4080" y="286494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충전 단자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6211" y="1130288"/>
            <a:ext cx="23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HM10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블루투스 모듈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4854" y="5796323"/>
            <a:ext cx="1317512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심박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3108" y="146208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건전지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Picture 2" descr="https://cdn-icons-png.flaticon.com/512/179/179349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04" y="1164424"/>
            <a:ext cx="337306" cy="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cons-png.flaticon.com/512/179/179350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60" y="133244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179/179351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02" y="287798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cons-png.flaticon.com/512/179/179352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87" y="242855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179/179357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78" y="398721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cons-png.flaticon.com/512/179/179358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40" y="569949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-icons-png.flaticon.com/512/179/179359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53473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-icons-png.flaticon.com/512/179/179360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1" y="4153625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08490" y="533016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카메라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58"/>
          <p:cNvGrpSpPr/>
          <p:nvPr/>
        </p:nvGrpSpPr>
        <p:grpSpPr>
          <a:xfrm flipH="1" flipV="1">
            <a:off x="7393482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647728" y="3284984"/>
            <a:ext cx="3168352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15480" y="2996952"/>
            <a:ext cx="1561311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15480" y="5373216"/>
            <a:ext cx="8064896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15480" y="4509120"/>
            <a:ext cx="5760640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00744" y="2069145"/>
            <a:ext cx="489654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4032" y="2924944"/>
            <a:ext cx="346101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33885" y="5229200"/>
            <a:ext cx="3362515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91094" y="1700808"/>
            <a:ext cx="8818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ko-KR" altLang="en-US" dirty="0"/>
              <a:t>측정기의 대중화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최근 </a:t>
            </a:r>
            <a:r>
              <a:rPr lang="ko-KR" altLang="en-US" dirty="0"/>
              <a:t>신종 코로나바이러스 </a:t>
            </a:r>
            <a:r>
              <a:rPr lang="ko-KR" altLang="en-US" dirty="0" err="1"/>
              <a:t>감염증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19) </a:t>
            </a:r>
            <a:r>
              <a:rPr lang="ko-KR" altLang="en-US" dirty="0"/>
              <a:t>여파로 고령자</a:t>
            </a:r>
            <a:r>
              <a:rPr lang="en-US" altLang="ko-KR" dirty="0"/>
              <a:t>.</a:t>
            </a:r>
            <a:r>
              <a:rPr lang="ko-KR" altLang="en-US" dirty="0"/>
              <a:t>기저질환자들의 병</a:t>
            </a:r>
            <a:r>
              <a:rPr lang="en-US" altLang="ko-KR" dirty="0"/>
              <a:t>.</a:t>
            </a:r>
            <a:r>
              <a:rPr lang="ko-KR" altLang="en-US" dirty="0"/>
              <a:t>의원 방문이 제한되자 환자의 몸에 부착해 일상생활 중에 심장 상태를 모니 </a:t>
            </a:r>
            <a:r>
              <a:rPr lang="ko-KR" altLang="en-US" dirty="0" err="1"/>
              <a:t>터링하는</a:t>
            </a:r>
            <a:r>
              <a:rPr lang="ko-KR" altLang="en-US" dirty="0"/>
              <a:t> 심전도 기기가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심전도 검사는 피부에 부착한 전극으로 심장의 전기신호를 측정하기 때문에 병원에서 이뤄지는 짧은 시간 검사로는 부정맥이 잘 </a:t>
            </a:r>
            <a:r>
              <a:rPr lang="ko-KR" altLang="en-US" dirty="0" smtClean="0"/>
              <a:t>발견되지 않는다는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이에 따라 부정맥이 의심될 때는 </a:t>
            </a:r>
            <a:r>
              <a:rPr lang="en-US" altLang="ko-KR" dirty="0"/>
              <a:t>24</a:t>
            </a:r>
            <a:r>
              <a:rPr lang="ko-KR" altLang="en-US" dirty="0"/>
              <a:t>시간 심전도를 기록하는 </a:t>
            </a:r>
            <a:r>
              <a:rPr lang="en-US" altLang="ko-KR" dirty="0" smtClean="0"/>
              <a:t>＇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</a:t>
            </a:r>
            <a:r>
              <a:rPr lang="ko-KR" altLang="en-US" dirty="0"/>
              <a:t>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</a:t>
            </a:r>
            <a:r>
              <a:rPr lang="ko-KR" altLang="en-US" dirty="0"/>
              <a:t>검사는 </a:t>
            </a:r>
            <a:r>
              <a:rPr lang="ko-KR" altLang="en-US" dirty="0" err="1"/>
              <a:t>간혈적으로</a:t>
            </a:r>
            <a:r>
              <a:rPr lang="ko-KR" altLang="en-US" dirty="0"/>
              <a:t> 발생하는 부정맥을 발견하기 위해 </a:t>
            </a:r>
            <a:r>
              <a:rPr lang="en-US" altLang="ko-KR" dirty="0"/>
              <a:t>24</a:t>
            </a:r>
            <a:r>
              <a:rPr lang="ko-KR" altLang="en-US" dirty="0"/>
              <a:t>시간 일상생활 중에 데이터를 수집하는 </a:t>
            </a:r>
            <a:r>
              <a:rPr lang="ko-KR" altLang="en-US" dirty="0" smtClean="0"/>
              <a:t>검사법입니다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/>
              <a:t>흘터</a:t>
            </a:r>
            <a:r>
              <a:rPr lang="ko-KR" altLang="en-US" dirty="0"/>
              <a:t> 검사를 받은 환자는 </a:t>
            </a:r>
            <a:r>
              <a:rPr lang="ko-KR" altLang="en-US" dirty="0" smtClean="0"/>
              <a:t> 지난</a:t>
            </a:r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22</a:t>
            </a:r>
            <a:r>
              <a:rPr lang="ko-KR" altLang="en-US" dirty="0"/>
              <a:t>만</a:t>
            </a:r>
            <a:r>
              <a:rPr lang="en-US" altLang="ko-KR" dirty="0"/>
              <a:t>3,043</a:t>
            </a:r>
            <a:r>
              <a:rPr lang="ko-KR" altLang="en-US" dirty="0"/>
              <a:t>명에서 지난해 </a:t>
            </a:r>
            <a:r>
              <a:rPr lang="en-US" altLang="ko-KR" dirty="0"/>
              <a:t>30</a:t>
            </a:r>
            <a:r>
              <a:rPr lang="ko-KR" altLang="en-US" dirty="0"/>
              <a:t>만 </a:t>
            </a:r>
            <a:r>
              <a:rPr lang="en-US" altLang="ko-KR" dirty="0"/>
              <a:t>8,685</a:t>
            </a:r>
            <a:r>
              <a:rPr lang="ko-KR" altLang="en-US" dirty="0"/>
              <a:t>명으로 </a:t>
            </a:r>
            <a:r>
              <a:rPr lang="en-US" altLang="ko-KR" dirty="0"/>
              <a:t>5</a:t>
            </a:r>
            <a:r>
              <a:rPr lang="ko-KR" altLang="en-US" dirty="0"/>
              <a:t>년간 약 </a:t>
            </a:r>
            <a:r>
              <a:rPr lang="en-US" altLang="ko-KR" dirty="0"/>
              <a:t>38% </a:t>
            </a:r>
            <a:r>
              <a:rPr lang="ko-KR" altLang="en-US" dirty="0"/>
              <a:t>가량 증가했을 정도로 수요가 점차 늘고 </a:t>
            </a:r>
            <a:r>
              <a:rPr lang="ko-KR" altLang="en-US" dirty="0" smtClean="0"/>
              <a:t>있는데요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문제는 </a:t>
            </a:r>
            <a:r>
              <a:rPr lang="ko-KR" altLang="en-US" dirty="0" err="1"/>
              <a:t>홀터</a:t>
            </a:r>
            <a:r>
              <a:rPr lang="ko-KR" altLang="en-US" dirty="0"/>
              <a:t> 검사가 매우 불편하다는 </a:t>
            </a:r>
            <a:r>
              <a:rPr lang="ko-KR" altLang="en-US" dirty="0" smtClean="0"/>
              <a:t>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24</a:t>
            </a:r>
            <a:r>
              <a:rPr lang="ko-KR" altLang="en-US" dirty="0"/>
              <a:t>시간 이상 심장박동 측정기를 착용해야 하는데다</a:t>
            </a:r>
            <a:r>
              <a:rPr lang="en-US" altLang="ko-KR" dirty="0"/>
              <a:t>, </a:t>
            </a:r>
            <a:r>
              <a:rPr lang="ko-KR" altLang="en-US" dirty="0"/>
              <a:t>대형 종합병원에서만 검사가 </a:t>
            </a:r>
            <a:r>
              <a:rPr lang="ko-KR" altLang="en-US" dirty="0" smtClean="0"/>
              <a:t>가능하기 때문인데요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최근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대유행으로 환자들의 병원 방문이 제한되면서 환자들의 불편은 더욱 커지고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심전도 측정기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 </a:t>
            </a:r>
            <a:r>
              <a:rPr lang="ko-KR" altLang="en-US" dirty="0"/>
              <a:t>간편하게 집에서 부정맥 진단을 위한 데이터를 수집할 수 있어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이와 더불어 체온이나 낙상감지센서를 이용한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환자의 생명과 직결되는 </a:t>
            </a:r>
            <a:r>
              <a:rPr lang="ko-KR" altLang="en-US" dirty="0" err="1" smtClean="0"/>
              <a:t>골든타임을</a:t>
            </a:r>
            <a:r>
              <a:rPr lang="ko-KR" altLang="en-US" dirty="0" smtClean="0"/>
              <a:t> 놓치지않고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측정결과에 따른 빠른 응급처치가 이어져  예방 및 빠른 대응으로 많은 환자의 생명을 지키고  모든 가정의  행복을 </a:t>
            </a:r>
            <a:r>
              <a:rPr lang="ko-KR" altLang="en-US" dirty="0" err="1" smtClean="0"/>
              <a:t>지키는것이</a:t>
            </a:r>
            <a:r>
              <a:rPr lang="ko-KR" altLang="en-US" dirty="0" smtClean="0"/>
              <a:t> 저희 </a:t>
            </a:r>
            <a:r>
              <a:rPr lang="en-US" altLang="ko-KR" dirty="0" smtClean="0"/>
              <a:t>Smart </a:t>
            </a:r>
            <a:r>
              <a:rPr lang="en-US" altLang="ko-KR" dirty="0" err="1" smtClean="0"/>
              <a:t>HomeKeeper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목표일것입니다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/>
              <a:t>가까운 이웃이 먼 친척보다 </a:t>
            </a:r>
            <a:r>
              <a:rPr lang="ko-KR" altLang="en-US" dirty="0" smtClean="0"/>
              <a:t>낫다</a:t>
            </a:r>
            <a:r>
              <a:rPr lang="en-US" altLang="ko-KR" dirty="0" smtClean="0"/>
              <a:t>???NO!NO!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환자옆을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지킬수</a:t>
            </a:r>
            <a:r>
              <a:rPr lang="ko-KR" altLang="en-US" dirty="0" smtClean="0"/>
              <a:t> 없는 상황을 고려하여 보호자도 함께 가입과 환자의 상태를 공유할 수 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안심하고 일상생활을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있도록 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바쁜 현대인에게 적합한 상품입니다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7789" y="1525331"/>
            <a:ext cx="3867589" cy="4356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380901" y="2372885"/>
            <a:ext cx="3092911" cy="46902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363197" y="-704736"/>
            <a:ext cx="2320726" cy="42574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4432" y="326388"/>
            <a:ext cx="2071756" cy="25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Main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294" y="1308467"/>
            <a:ext cx="2440374" cy="528537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0470" y="2006367"/>
            <a:ext cx="2142063" cy="460851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838" y="0"/>
            <a:ext cx="2564989" cy="45219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5319" y="33650"/>
            <a:ext cx="2347975" cy="50252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7554280" y="2730954"/>
            <a:ext cx="247672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0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로그인 전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스플래쉬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화면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로그인 전 화면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96" y="710116"/>
            <a:ext cx="1901960" cy="41342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5863" y="704200"/>
            <a:ext cx="1867357" cy="3562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1868" y="4046040"/>
            <a:ext cx="1905749" cy="178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646331"/>
            <a:chOff x="848084" y="2936813"/>
            <a:chExt cx="7229864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환자 보호자 타입 선택</a:t>
              </a:r>
            </a:p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83" y="94924"/>
            <a:ext cx="2035880" cy="4418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3535" y="2250612"/>
            <a:ext cx="2048465" cy="443923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3764" y="1519311"/>
            <a:ext cx="2378445" cy="517053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875673" y="3670430"/>
            <a:ext cx="4159136" cy="369332"/>
            <a:chOff x="848084" y="2362200"/>
            <a:chExt cx="4159136" cy="369332"/>
          </a:xfrm>
        </p:grpSpPr>
        <p:sp>
          <p:nvSpPr>
            <p:cNvPr id="36" name="TextBox 35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 등록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26785" y="3094372"/>
            <a:ext cx="7229864" cy="369332"/>
            <a:chOff x="848084" y="2936813"/>
            <a:chExt cx="7229864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아이디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비밀번호 찾기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5426" y="65154"/>
            <a:ext cx="1939538" cy="40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9984" y="3681736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주소 검색 다음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410" y="2156341"/>
            <a:ext cx="2052492" cy="44864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91729" y="62927"/>
            <a:ext cx="1681515" cy="441167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911" y="40451"/>
            <a:ext cx="2038843" cy="444742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검사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혈액형 등록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6052" y="2175863"/>
            <a:ext cx="2064334" cy="4447424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42288" y="4240487"/>
            <a:ext cx="4159136" cy="369332"/>
            <a:chOff x="848084" y="2362200"/>
            <a:chExt cx="4159136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 등록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819231" y="2592912"/>
            <a:ext cx="4159136" cy="369332"/>
            <a:chOff x="848084" y="2362200"/>
            <a:chExt cx="4159136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 아이디 중복 검사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4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699" y="519686"/>
            <a:ext cx="2572109" cy="5487166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Details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969244" y="1834987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 화면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7528" y="506160"/>
            <a:ext cx="2536860" cy="54732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6537528" y="1834987"/>
            <a:ext cx="4305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9480376" y="1888777"/>
            <a:ext cx="3281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4879" y="489827"/>
            <a:ext cx="2312515" cy="562844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912821" y="2357553"/>
            <a:ext cx="5324115" cy="369332"/>
            <a:chOff x="848084" y="2362200"/>
            <a:chExt cx="4859397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기본 권한 허용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3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긴급전화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다이얼로그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424" y="1571864"/>
            <a:ext cx="2339422" cy="5128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9183" y="1514754"/>
            <a:ext cx="2325683" cy="5116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6933" y="178963"/>
            <a:ext cx="2197826" cy="47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CCTV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스트리밍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웹뷰를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사용하여 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로딩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3151663"/>
            <a:ext cx="314713" cy="2953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52480" y="3114592"/>
            <a:ext cx="4163532" cy="369332"/>
            <a:chOff x="848084" y="2936813"/>
            <a:chExt cx="416353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웹뷰의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풀 스크린 전환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7358" y="-14901"/>
            <a:ext cx="2623707" cy="5682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89143" y="3029711"/>
            <a:ext cx="2129848" cy="4811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414" y="117348"/>
            <a:ext cx="3374717" cy="4183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05" y="3743839"/>
            <a:ext cx="4286253" cy="292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monitoring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기기를 통한 데이터 삽입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환자의 최신 정보 조회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916" y="1588678"/>
            <a:ext cx="2347975" cy="5025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258" y="83544"/>
            <a:ext cx="2267851" cy="4925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8576" y="27177"/>
            <a:ext cx="2436687" cy="52910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700" y="5445224"/>
            <a:ext cx="496321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20025" y="-472"/>
            <a:ext cx="3611045" cy="6865409"/>
            <a:chOff x="12513592" y="-708"/>
            <a:chExt cx="5416567" cy="10298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3592" y="-708"/>
              <a:ext cx="5416567" cy="1029811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01653" y="2345263"/>
            <a:ext cx="6665947" cy="20239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Smart 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health</a:t>
            </a:r>
            <a:r>
              <a:rPr 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health,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                      합성어로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실시간으로 건강체크를 하여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환자의 건강과 가정의 행복을 추구하는 상품입니다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540" y="709028"/>
            <a:ext cx="1348584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About 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4811711"/>
            <a:ext cx="949121" cy="746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73236" y="5096099"/>
            <a:ext cx="11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2929003"/>
            <a:ext cx="896400" cy="1146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84680" y="3314783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11" y="1418936"/>
            <a:ext cx="896400" cy="92932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797560" y="1741550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54" y="1272820"/>
            <a:ext cx="1981477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emergency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문자 발송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224" y="933445"/>
            <a:ext cx="2142063" cy="4608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844" y="933445"/>
            <a:ext cx="2914206" cy="4608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248" y="927425"/>
            <a:ext cx="2564989" cy="452192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48084" y="3228338"/>
            <a:ext cx="7229864" cy="369332"/>
            <a:chOff x="848084" y="2936813"/>
            <a:chExt cx="7229864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cxnSp>
        <p:nvCxnSpPr>
          <p:cNvPr id="3" name="직선 연결선 2"/>
          <p:cNvCxnSpPr/>
          <p:nvPr/>
        </p:nvCxnSpPr>
        <p:spPr>
          <a:xfrm>
            <a:off x="3143672" y="3645024"/>
            <a:ext cx="2304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게시판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더 보기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접기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48084" y="3851133"/>
            <a:ext cx="4163532" cy="369332"/>
            <a:chOff x="848084" y="2936813"/>
            <a:chExt cx="4163532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비밀 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02" y="1703051"/>
            <a:ext cx="2252546" cy="4910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437" y="49505"/>
            <a:ext cx="2128582" cy="4715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279" y="2121219"/>
            <a:ext cx="2098878" cy="4589545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874107" y="3257919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스크롤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73425" y="43655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글쓰기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1324" y="0"/>
            <a:ext cx="2345230" cy="5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알림 로그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알림 로그 조회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확인 시 읽음 상태 업데이트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UI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업데이</a:t>
              </a:r>
              <a:r>
                <a:rPr lang="ko-KR" altLang="en-US" sz="1800" dirty="0">
                  <a:latin typeface="D2Coding" panose="020B0609020101020101" pitchFamily="49" charset="-127"/>
                </a:rPr>
                <a:t>트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62" y="2052471"/>
            <a:ext cx="2592645" cy="4518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098" y="30898"/>
            <a:ext cx="2733426" cy="4503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577" y="0"/>
            <a:ext cx="2498638" cy="41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smtClean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시연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4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-1" y="2463798"/>
            <a:ext cx="12179223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감사합니다</a:t>
            </a:r>
            <a:r>
              <a:rPr lang="en-US" altLang="ko-KR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.</a:t>
            </a:r>
            <a:endParaRPr lang="en-US" sz="66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50145" y="4324732"/>
            <a:ext cx="2664213" cy="2488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89893" y="1721152"/>
            <a:ext cx="5988150" cy="5092224"/>
            <a:chOff x="2104997" y="1601810"/>
            <a:chExt cx="6594117" cy="5092224"/>
          </a:xfrm>
        </p:grpSpPr>
        <p:sp>
          <p:nvSpPr>
            <p:cNvPr id="3" name="직사각형 2"/>
            <p:cNvSpPr/>
            <p:nvPr/>
          </p:nvSpPr>
          <p:spPr>
            <a:xfrm>
              <a:off x="2104997" y="4215781"/>
              <a:ext cx="2962800" cy="2478253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2230552" y="1601810"/>
              <a:ext cx="6468562" cy="4885494"/>
              <a:chOff x="1586951" y="2983715"/>
              <a:chExt cx="8703873" cy="7328240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1595300" y="7750815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프로젝트 총괄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8569437" y="298371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893608" y="7097447"/>
                <a:ext cx="133291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조</a:t>
                </a:r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4" name="Object 22"/>
              <p:cNvSpPr txBox="1"/>
              <p:nvPr/>
            </p:nvSpPr>
            <p:spPr>
              <a:xfrm>
                <a:off x="1592518" y="8281364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DB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설계 및 수정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5" name="Object 22"/>
              <p:cNvSpPr txBox="1"/>
              <p:nvPr/>
            </p:nvSpPr>
            <p:spPr>
              <a:xfrm>
                <a:off x="1589735" y="8811912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800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IoT</a:t>
                </a:r>
                <a:r>
                  <a:rPr lang="ko-KR" altLang="en-US" sz="1800" kern="0" spc="-67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기기 설계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6" name="Object 22"/>
              <p:cNvSpPr txBox="1"/>
              <p:nvPr/>
            </p:nvSpPr>
            <p:spPr>
              <a:xfrm>
                <a:off x="1586952" y="9342459"/>
                <a:ext cx="3371974" cy="9694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안드로이드 블루투스 관련 처리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61" name="Object 24"/>
              <p:cNvSpPr txBox="1"/>
              <p:nvPr/>
            </p:nvSpPr>
            <p:spPr>
              <a:xfrm>
                <a:off x="1586951" y="7017827"/>
                <a:ext cx="139217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</p:grpSp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Our Team</a:t>
            </a:r>
            <a:endParaRPr lang="en-US" sz="3200" dirty="0">
              <a:latin typeface="Salsa" panose="02000503060000020004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8014" y="1660064"/>
            <a:ext cx="52250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 Team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팀원을 소개합니다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flipH="1" flipV="1">
            <a:off x="7408718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42" y="2213128"/>
            <a:ext cx="2388030" cy="211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12" y="2221482"/>
            <a:ext cx="2259875" cy="21380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68207" y="4324732"/>
            <a:ext cx="2963374" cy="2488643"/>
            <a:chOff x="7704627" y="4210033"/>
            <a:chExt cx="2963374" cy="2117498"/>
          </a:xfrm>
        </p:grpSpPr>
        <p:sp>
          <p:nvSpPr>
            <p:cNvPr id="53" name="직사각형 52"/>
            <p:cNvSpPr/>
            <p:nvPr/>
          </p:nvSpPr>
          <p:spPr>
            <a:xfrm>
              <a:off x="7704627" y="4210033"/>
              <a:ext cx="2963373" cy="2117498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008"/>
            <p:cNvGrpSpPr/>
            <p:nvPr/>
          </p:nvGrpSpPr>
          <p:grpSpPr>
            <a:xfrm>
              <a:off x="7754662" y="4325345"/>
              <a:ext cx="2913339" cy="1533837"/>
              <a:chOff x="1527849" y="6905755"/>
              <a:chExt cx="3920092" cy="2300756"/>
            </a:xfrm>
          </p:grpSpPr>
          <p:sp>
            <p:nvSpPr>
              <p:cNvPr id="46" name="Object 22"/>
              <p:cNvSpPr txBox="1"/>
              <p:nvPr/>
            </p:nvSpPr>
            <p:spPr>
              <a:xfrm>
                <a:off x="1527849" y="8055187"/>
                <a:ext cx="296758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회원가입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8" name="Object 23"/>
              <p:cNvSpPr txBox="1"/>
              <p:nvPr/>
            </p:nvSpPr>
            <p:spPr>
              <a:xfrm>
                <a:off x="1604440" y="690575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장광희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9" name="Object 24"/>
              <p:cNvSpPr txBox="1"/>
              <p:nvPr/>
            </p:nvSpPr>
            <p:spPr>
              <a:xfrm>
                <a:off x="3720426" y="6963777"/>
                <a:ext cx="1332915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팀원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1" name="Object 22"/>
              <p:cNvSpPr txBox="1"/>
              <p:nvPr/>
            </p:nvSpPr>
            <p:spPr>
              <a:xfrm>
                <a:off x="1585731" y="8652513"/>
                <a:ext cx="3862210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네이버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/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카카오 로그인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1" y="2221482"/>
            <a:ext cx="2139635" cy="212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661" y="2227148"/>
            <a:ext cx="2074383" cy="208978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073397" y="4335123"/>
            <a:ext cx="2664213" cy="2478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47"/>
          <p:cNvSpPr txBox="1"/>
          <p:nvPr/>
        </p:nvSpPr>
        <p:spPr>
          <a:xfrm>
            <a:off x="3220405" y="4461478"/>
            <a:ext cx="23657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나승빈</a:t>
            </a:r>
            <a:endParaRPr lang="en-US" altLang="ko-KR" sz="1600" kern="0" spc="-67" dirty="0" smtClean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6018241" y="4852226"/>
            <a:ext cx="14210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lang="en-US" sz="1600" kern="0" spc="-67" dirty="0">
              <a:solidFill>
                <a:schemeClr val="bg1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1" name="Object 47"/>
          <p:cNvSpPr txBox="1"/>
          <p:nvPr/>
        </p:nvSpPr>
        <p:spPr>
          <a:xfrm>
            <a:off x="9291832" y="4869531"/>
            <a:ext cx="23701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앱 </a:t>
            </a:r>
            <a:r>
              <a:rPr lang="ko-KR" altLang="en-US" sz="16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메인화면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2" name="Object 47"/>
          <p:cNvSpPr txBox="1"/>
          <p:nvPr/>
        </p:nvSpPr>
        <p:spPr>
          <a:xfrm>
            <a:off x="9301106" y="5188674"/>
            <a:ext cx="17935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Condition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4" name="Object 47"/>
          <p:cNvSpPr txBox="1"/>
          <p:nvPr/>
        </p:nvSpPr>
        <p:spPr>
          <a:xfrm>
            <a:off x="9287892" y="5951312"/>
            <a:ext cx="2173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Community</a:t>
            </a:r>
            <a:r>
              <a:rPr lang="ko-KR" altLang="en-US" sz="18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화면구상</a:t>
            </a:r>
            <a:endParaRPr lang="en-US" sz="18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299788" y="5561448"/>
            <a:ext cx="1248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CCTV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6" name="Object 47"/>
          <p:cNvSpPr txBox="1"/>
          <p:nvPr/>
        </p:nvSpPr>
        <p:spPr>
          <a:xfrm>
            <a:off x="9334544" y="4447729"/>
            <a:ext cx="10402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황승은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7" name="Object 47"/>
          <p:cNvSpPr txBox="1"/>
          <p:nvPr/>
        </p:nvSpPr>
        <p:spPr>
          <a:xfrm>
            <a:off x="3239989" y="5053413"/>
            <a:ext cx="18763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웹 총괄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8" name="Object 47"/>
          <p:cNvSpPr txBox="1"/>
          <p:nvPr/>
        </p:nvSpPr>
        <p:spPr>
          <a:xfrm>
            <a:off x="3239989" y="5458085"/>
            <a:ext cx="20703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DB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 및 수정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9" name="Object 47"/>
          <p:cNvSpPr txBox="1"/>
          <p:nvPr/>
        </p:nvSpPr>
        <p:spPr>
          <a:xfrm>
            <a:off x="3220405" y="5862757"/>
            <a:ext cx="14206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 처리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80" name="Object 24"/>
          <p:cNvSpPr txBox="1"/>
          <p:nvPr/>
        </p:nvSpPr>
        <p:spPr>
          <a:xfrm>
            <a:off x="4641009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1" name="Object 24"/>
          <p:cNvSpPr txBox="1"/>
          <p:nvPr/>
        </p:nvSpPr>
        <p:spPr>
          <a:xfrm>
            <a:off x="10502711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2585510" y="34115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</a:t>
            </a:r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과정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(</a:t>
            </a:r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기능 명세서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)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16" y="1095993"/>
            <a:ext cx="11745395" cy="49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30" y="534868"/>
            <a:ext cx="8073253" cy="5942914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3143672" y="2149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</a:t>
            </a:r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과정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(</a:t>
            </a:r>
            <a:r>
              <a:rPr lang="ko-KR" altLang="en-US" sz="4800" kern="0" spc="-333" dirty="0" err="1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피그마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)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9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3575720" y="633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</a:t>
            </a:r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과정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(</a:t>
            </a:r>
            <a:r>
              <a:rPr lang="en-US" altLang="ko-KR" sz="4800" kern="0" spc="-333" dirty="0" err="1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erd</a:t>
            </a:r>
            <a:r>
              <a:rPr lang="en-US" altLang="ko-KR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)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32" y="956904"/>
            <a:ext cx="9314330" cy="52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0374231" y="4302610"/>
            <a:ext cx="72000" cy="762000"/>
            <a:chOff x="7512832" y="1066800"/>
            <a:chExt cx="72000" cy="76200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9614156" y="3093840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01" y="3399064"/>
            <a:ext cx="1007878" cy="1007878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 flipV="1">
            <a:off x="5945517" y="1999844"/>
            <a:ext cx="72000" cy="762000"/>
            <a:chOff x="7512832" y="1066800"/>
            <a:chExt cx="72000" cy="762000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flipV="1">
            <a:off x="9012058" y="2365416"/>
            <a:ext cx="72000" cy="762000"/>
            <a:chOff x="7512832" y="1066800"/>
            <a:chExt cx="72000" cy="7620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2" name="타원 51"/>
          <p:cNvSpPr/>
          <p:nvPr/>
        </p:nvSpPr>
        <p:spPr>
          <a:xfrm>
            <a:off x="8166600" y="2513245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8" y="3006470"/>
            <a:ext cx="1126303" cy="79686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922581" y="4754062"/>
            <a:ext cx="72000" cy="762000"/>
            <a:chOff x="7512832" y="1066800"/>
            <a:chExt cx="72000" cy="76200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405039" y="3992938"/>
            <a:ext cx="72000" cy="762000"/>
            <a:chOff x="7512832" y="1066800"/>
            <a:chExt cx="72000" cy="76200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922157" y="4863168"/>
            <a:ext cx="72000" cy="762000"/>
            <a:chOff x="7512832" y="1066800"/>
            <a:chExt cx="72000" cy="76200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Development Environment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4538149" y="2346932"/>
            <a:ext cx="2880000" cy="2880000"/>
          </a:xfrm>
          <a:prstGeom prst="ellipse">
            <a:avLst/>
          </a:prstGeom>
          <a:solidFill>
            <a:srgbClr val="0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537273" y="2700431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053200" y="3473938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48581" y="3630435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86510" y="1567986"/>
            <a:ext cx="439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Android Studio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Arctic Fox 2020.3.1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0" y="3752962"/>
            <a:ext cx="615857" cy="61585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090645" y="5691678"/>
            <a:ext cx="3754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>
                <a:latin typeface="Salsa" panose="02000503060000020004" pitchFamily="2" charset="0"/>
                <a:ea typeface="D2Coding" panose="020B0609020101020101" pitchFamily="49" charset="-127"/>
              </a:rPr>
              <a:t>Thonny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 IDE </a:t>
            </a:r>
            <a:r>
              <a:rPr lang="en-US" altLang="ko-KR" sz="2200" dirty="0">
                <a:latin typeface="Salsa" panose="02000503060000020004" pitchFamily="2" charset="0"/>
                <a:ea typeface="D2Coding" panose="020B0609020101020101" pitchFamily="49" charset="-127"/>
              </a:rPr>
              <a:t>&amp; Arduino 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IDE</a:t>
            </a:r>
            <a:endParaRPr lang="en-US" altLang="ko-KR" sz="2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3" y="3156628"/>
            <a:ext cx="771112" cy="8752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12358" r="36050" b="46057"/>
          <a:stretch/>
        </p:blipFill>
        <p:spPr>
          <a:xfrm>
            <a:off x="7443810" y="4000056"/>
            <a:ext cx="1021623" cy="94899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8763" r="3846" b="33505"/>
          <a:stretch/>
        </p:blipFill>
        <p:spPr>
          <a:xfrm>
            <a:off x="3395149" y="4363532"/>
            <a:ext cx="1130687" cy="527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9404" y="4723001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Oracle Database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18c Express Edition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4622" y="5528673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Spring Tool Suite4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5.3</a:t>
            </a:r>
            <a:endParaRPr lang="en-US" altLang="ko-KR" sz="1600" dirty="0" smtClean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87" y="3005991"/>
            <a:ext cx="1343394" cy="15645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82367" y="1949797"/>
            <a:ext cx="3139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Apache Tomcat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v.9.0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 flipH="1" flipV="1">
            <a:off x="8583033" y="-14181"/>
            <a:ext cx="3749592" cy="1945494"/>
            <a:chOff x="-111754" y="4705492"/>
            <a:chExt cx="3876819" cy="2159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969101" y="5047358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GitHub Desktop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332" y="2110248"/>
            <a:ext cx="1106319" cy="1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DB Model Diagram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861" y="1363361"/>
            <a:ext cx="8007532" cy="51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659</Words>
  <Application>Microsoft Office PowerPoint</Application>
  <PresentationFormat>와이드스크린</PresentationFormat>
  <Paragraphs>163</Paragraphs>
  <Slides>34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D2Coding</vt:lpstr>
      <vt:lpstr>Calibri</vt:lpstr>
      <vt:lpstr>맑은 고딕</vt:lpstr>
      <vt:lpstr>Arial</vt:lpstr>
      <vt:lpstr>Salsa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200</cp:revision>
  <dcterms:created xsi:type="dcterms:W3CDTF">2022-05-02T17:14:45Z</dcterms:created>
  <dcterms:modified xsi:type="dcterms:W3CDTF">2024-03-26T05:23:09Z</dcterms:modified>
</cp:coreProperties>
</file>